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25"/>
    <p:restoredTop sz="94610"/>
  </p:normalViewPr>
  <p:slideViewPr>
    <p:cSldViewPr snapToGrid="0" snapToObjects="1">
      <p:cViewPr>
        <p:scale>
          <a:sx n="104" d="100"/>
          <a:sy n="104" d="100"/>
        </p:scale>
        <p:origin x="32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994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26.svg"/><Relationship Id="rId4" Type="http://schemas.openxmlformats.org/officeDocument/2006/relationships/image" Target="../media/image22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587" y="589598"/>
            <a:ext cx="7667625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2C3F42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ПРЕЗЕНТАЦИЯ ПРОЕКТА BOOKHUB</a:t>
            </a:r>
            <a:endParaRPr lang="en-US" sz="4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24587" y="2224207"/>
            <a:ext cx="7667625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Платформа для социального чтения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24587" y="3009543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3F42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О проекте BookHub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24587" y="3549848"/>
            <a:ext cx="3576518" cy="3373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Инновационная платформа, объединяющая функциональность цифровой библиотеки и социальной сети для совместного чтения. Цель — создание сообщества читателей, которые могут делиться аннотациями, создавать коллекции и взаимодействовать вокруг текста.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323314" y="3009543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3F42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Целевая аудитория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323314" y="3549848"/>
            <a:ext cx="3576518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Студенты и начинающие специалисты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23314" y="4298275"/>
            <a:ext cx="3576518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Активные читатели цифровых книг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23314" y="5046702"/>
            <a:ext cx="3576518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Пользователи, ищущие социальное взаимодействие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23314" y="5911096"/>
            <a:ext cx="3576518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Команда исполнителя: </a:t>
            </a:r>
            <a:r>
              <a:rPr lang="en-US" sz="1650" dirty="0">
                <a:solidFill>
                  <a:srgbClr val="D2600F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"4 энергоблок"</a:t>
            </a:r>
            <a:r>
              <a:rPr lang="en-US" sz="16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 (5 человек)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23314" y="6775490"/>
            <a:ext cx="3576518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Команда заказчика: </a:t>
            </a:r>
            <a:r>
              <a:rPr lang="en-US" sz="1650" dirty="0">
                <a:solidFill>
                  <a:srgbClr val="D2600F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"Квартет П"</a:t>
            </a:r>
            <a:r>
              <a:rPr lang="en-US" sz="16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 (4 человека)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FCC9A63-9267-94F1-AA6A-F1BED8B6FB48}"/>
              </a:ext>
            </a:extLst>
          </p:cNvPr>
          <p:cNvSpPr/>
          <p:nvPr/>
        </p:nvSpPr>
        <p:spPr>
          <a:xfrm>
            <a:off x="12505038" y="7624119"/>
            <a:ext cx="2125362" cy="605481"/>
          </a:xfrm>
          <a:prstGeom prst="rect">
            <a:avLst/>
          </a:prstGeom>
          <a:solidFill>
            <a:srgbClr val="FFF8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778312"/>
            <a:ext cx="12284273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2C3F42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ВСЕ СТАДИИ И ЭТАПЫ РАЗРАБОТКИ ПРОЕКТА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299960" y="1904167"/>
            <a:ext cx="30480" cy="5547003"/>
          </a:xfrm>
          <a:prstGeom prst="roundRect">
            <a:avLst>
              <a:gd name="adj" fmla="val 302748"/>
            </a:avLst>
          </a:prstGeom>
          <a:solidFill>
            <a:srgbClr val="E2C8B5"/>
          </a:solidFill>
          <a:ln/>
        </p:spPr>
      </p:sp>
      <p:sp>
        <p:nvSpPr>
          <p:cNvPr id="4" name="Shape 2"/>
          <p:cNvSpPr/>
          <p:nvPr/>
        </p:nvSpPr>
        <p:spPr>
          <a:xfrm>
            <a:off x="6906339" y="2135981"/>
            <a:ext cx="439341" cy="30480"/>
          </a:xfrm>
          <a:prstGeom prst="roundRect">
            <a:avLst>
              <a:gd name="adj" fmla="val 302748"/>
            </a:avLst>
          </a:prstGeom>
          <a:solidFill>
            <a:srgbClr val="E2C8B5"/>
          </a:solidFill>
          <a:ln/>
        </p:spPr>
      </p:sp>
      <p:sp>
        <p:nvSpPr>
          <p:cNvPr id="5" name="Shape 3"/>
          <p:cNvSpPr/>
          <p:nvPr/>
        </p:nvSpPr>
        <p:spPr>
          <a:xfrm>
            <a:off x="7232868" y="2068890"/>
            <a:ext cx="164663" cy="164663"/>
          </a:xfrm>
          <a:prstGeom prst="roundRect">
            <a:avLst>
              <a:gd name="adj" fmla="val 277658"/>
            </a:avLst>
          </a:prstGeom>
          <a:solidFill>
            <a:srgbClr val="D2600F"/>
          </a:solidFill>
          <a:ln/>
        </p:spPr>
      </p:sp>
      <p:sp>
        <p:nvSpPr>
          <p:cNvPr id="6" name="Text 4"/>
          <p:cNvSpPr/>
          <p:nvPr/>
        </p:nvSpPr>
        <p:spPr>
          <a:xfrm>
            <a:off x="2380536" y="1979652"/>
            <a:ext cx="405586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Этап формирования команды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8906" y="2454712"/>
            <a:ext cx="5667494" cy="1405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Тест Белбина, формирование команды "4 энергоблок" (5 участников), распределение функциональных ролей (Тимлид, Продакт, Архитектор, Разработчик, Дизайнер).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284720" y="3454122"/>
            <a:ext cx="439341" cy="30480"/>
          </a:xfrm>
          <a:prstGeom prst="roundRect">
            <a:avLst>
              <a:gd name="adj" fmla="val 302748"/>
            </a:avLst>
          </a:prstGeom>
          <a:solidFill>
            <a:srgbClr val="E2C8B5"/>
          </a:solidFill>
          <a:ln/>
        </p:spPr>
      </p:sp>
      <p:sp>
        <p:nvSpPr>
          <p:cNvPr id="9" name="Shape 7"/>
          <p:cNvSpPr/>
          <p:nvPr/>
        </p:nvSpPr>
        <p:spPr>
          <a:xfrm>
            <a:off x="7232868" y="3387030"/>
            <a:ext cx="164663" cy="164663"/>
          </a:xfrm>
          <a:prstGeom prst="roundRect">
            <a:avLst>
              <a:gd name="adj" fmla="val 277658"/>
            </a:avLst>
          </a:prstGeom>
          <a:solidFill>
            <a:srgbClr val="D2600F"/>
          </a:solidFill>
          <a:ln/>
        </p:spPr>
      </p:sp>
      <p:sp>
        <p:nvSpPr>
          <p:cNvPr id="10" name="Text 8"/>
          <p:cNvSpPr/>
          <p:nvPr/>
        </p:nvSpPr>
        <p:spPr>
          <a:xfrm>
            <a:off x="8194000" y="3297793"/>
            <a:ext cx="3650337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Этап презентации проекта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194000" y="3772852"/>
            <a:ext cx="5667494" cy="1405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Подготовка презентации с описанием сути проекта, бизнес-плана, анализа аналогов (Bookmate, Goodreads), ЦА, технической реализации (React, Node.js, MongoDB) и плана развития.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906339" y="4652010"/>
            <a:ext cx="439341" cy="30480"/>
          </a:xfrm>
          <a:prstGeom prst="roundRect">
            <a:avLst>
              <a:gd name="adj" fmla="val 302748"/>
            </a:avLst>
          </a:prstGeom>
          <a:solidFill>
            <a:srgbClr val="E2C8B5"/>
          </a:solidFill>
          <a:ln/>
        </p:spPr>
      </p:sp>
      <p:sp>
        <p:nvSpPr>
          <p:cNvPr id="13" name="Shape 11"/>
          <p:cNvSpPr/>
          <p:nvPr/>
        </p:nvSpPr>
        <p:spPr>
          <a:xfrm>
            <a:off x="7232868" y="4584918"/>
            <a:ext cx="164663" cy="164663"/>
          </a:xfrm>
          <a:prstGeom prst="roundRect">
            <a:avLst>
              <a:gd name="adj" fmla="val 277658"/>
            </a:avLst>
          </a:prstGeom>
          <a:solidFill>
            <a:srgbClr val="D2600F"/>
          </a:solidFill>
          <a:ln/>
        </p:spPr>
      </p:sp>
      <p:sp>
        <p:nvSpPr>
          <p:cNvPr id="14" name="Text 12"/>
          <p:cNvSpPr/>
          <p:nvPr/>
        </p:nvSpPr>
        <p:spPr>
          <a:xfrm>
            <a:off x="3272076" y="4495681"/>
            <a:ext cx="316432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Этап сбора требований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68906" y="4970740"/>
            <a:ext cx="5667494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Подготовка анкеты (20+ вопросов), интервью с заказчиком, протокол встречи, план коммуникаций. Вся работа велась в Git.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284720" y="5849898"/>
            <a:ext cx="439341" cy="30480"/>
          </a:xfrm>
          <a:prstGeom prst="roundRect">
            <a:avLst>
              <a:gd name="adj" fmla="val 302748"/>
            </a:avLst>
          </a:prstGeom>
          <a:solidFill>
            <a:srgbClr val="E2C8B5"/>
          </a:solidFill>
          <a:ln/>
        </p:spPr>
      </p:sp>
      <p:sp>
        <p:nvSpPr>
          <p:cNvPr id="17" name="Shape 15"/>
          <p:cNvSpPr/>
          <p:nvPr/>
        </p:nvSpPr>
        <p:spPr>
          <a:xfrm>
            <a:off x="7232868" y="5782806"/>
            <a:ext cx="164663" cy="164663"/>
          </a:xfrm>
          <a:prstGeom prst="roundRect">
            <a:avLst>
              <a:gd name="adj" fmla="val 277658"/>
            </a:avLst>
          </a:prstGeom>
          <a:solidFill>
            <a:srgbClr val="D2600F"/>
          </a:solidFill>
          <a:ln/>
        </p:spPr>
      </p:sp>
      <p:sp>
        <p:nvSpPr>
          <p:cNvPr id="18" name="Text 16"/>
          <p:cNvSpPr/>
          <p:nvPr/>
        </p:nvSpPr>
        <p:spPr>
          <a:xfrm>
            <a:off x="8194000" y="5693569"/>
            <a:ext cx="4066580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Этап сравнительного анализа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194000" y="6168628"/>
            <a:ext cx="5667494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Сравнительный анализ аналогов, выявление критериев, определение базового функционала, подготовка итоговой таблицы и выводов.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CD1DBFC-01C3-9A01-3E6B-30ECC9653048}"/>
              </a:ext>
            </a:extLst>
          </p:cNvPr>
          <p:cNvSpPr/>
          <p:nvPr/>
        </p:nvSpPr>
        <p:spPr>
          <a:xfrm>
            <a:off x="12505038" y="7624119"/>
            <a:ext cx="2125362" cy="605481"/>
          </a:xfrm>
          <a:prstGeom prst="rect">
            <a:avLst/>
          </a:prstGeom>
          <a:solidFill>
            <a:srgbClr val="FFF8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591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ПЛАНИРОВАНИЕ, БЮДЖЕТ И ТЕХНИЧЕСКОЕ ЗАДАНИЕ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423636"/>
            <a:ext cx="6407944" cy="2456617"/>
          </a:xfrm>
          <a:prstGeom prst="roundRect">
            <a:avLst>
              <a:gd name="adj" fmla="val 5956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42363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680930"/>
            <a:ext cx="39958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Этап планирования проекта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3171349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Оценка трудоемкости двумя методами (PERT, Use Cases) + COCOMO II. Построение диаграммы Ганта, определение критического пути.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28548" y="2423636"/>
            <a:ext cx="6408063" cy="2456617"/>
          </a:xfrm>
          <a:prstGeom prst="roundRect">
            <a:avLst>
              <a:gd name="adj" fmla="val 5956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42363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680930"/>
            <a:ext cx="41605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Этап формирования бюджета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777282" y="3171349"/>
            <a:ext cx="58020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Оценка рисков, составление матрицы рисков и плана реагирования. Формирование бюджета разработки с обоснованием статей расходов и планом оптимизации.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5107067"/>
            <a:ext cx="6407944" cy="2456617"/>
          </a:xfrm>
          <a:prstGeom prst="roundRect">
            <a:avLst>
              <a:gd name="adj" fmla="val 5956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5107067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364361"/>
            <a:ext cx="42650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Этап исследования сценариев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2524" y="5854779"/>
            <a:ext cx="58019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Определение ключевых пользовательских сценариев, построение Customer Journey Map, анализ шагов, выявление тупиков и предложение оптимизации.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28548" y="5107067"/>
            <a:ext cx="6408063" cy="2456617"/>
          </a:xfrm>
          <a:prstGeom prst="roundRect">
            <a:avLst>
              <a:gd name="adj" fmla="val 5956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5107067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364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Этап разработки ТЗ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777282" y="5854779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Разработка Технического Задания в соответствии с ГОСТ 19.201-78. Описание всех требований, проставление сроков и исполнителей.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1E30EA3-3946-7FBF-2A65-C0A0B7EB18EC}"/>
              </a:ext>
            </a:extLst>
          </p:cNvPr>
          <p:cNvSpPr/>
          <p:nvPr/>
        </p:nvSpPr>
        <p:spPr>
          <a:xfrm>
            <a:off x="12505038" y="7624119"/>
            <a:ext cx="2125362" cy="605481"/>
          </a:xfrm>
          <a:prstGeom prst="rect">
            <a:avLst/>
          </a:prstGeom>
          <a:solidFill>
            <a:srgbClr val="FFF8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4222" y="348972"/>
            <a:ext cx="4879538" cy="39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2C3F42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РАЗРАБОТАННЫЕ ДОКУМЕНТЫ</a:t>
            </a:r>
            <a:endParaRPr lang="en-US" sz="2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44222" y="999411"/>
            <a:ext cx="13741956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Все ключевые документы проекта утверждены заказчиком.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444222" y="1345168"/>
            <a:ext cx="6870978" cy="3348871"/>
          </a:xfrm>
          <a:prstGeom prst="roundRect">
            <a:avLst>
              <a:gd name="adj" fmla="val 159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-2987458" y="1352788"/>
            <a:ext cx="10302658" cy="3704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578763" y="1436489"/>
            <a:ext cx="1870523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Анкета для сбора требований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633960" y="1436489"/>
            <a:ext cx="378340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1.0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532622" y="1436489"/>
            <a:ext cx="632826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18.10.2025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819418" y="1436489"/>
            <a:ext cx="772572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Утверждена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451842" y="1723192"/>
            <a:ext cx="6863358" cy="3704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78763" y="1806893"/>
            <a:ext cx="1870523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Протокол интервью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2633959" y="1806893"/>
            <a:ext cx="378340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1.0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3532622" y="1806893"/>
            <a:ext cx="632826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20.10.2025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819418" y="1806893"/>
            <a:ext cx="772572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Утвержден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451842" y="2093595"/>
            <a:ext cx="6863358" cy="3704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578763" y="2177296"/>
            <a:ext cx="1870523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Техническое задание на MVP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2633959" y="2177296"/>
            <a:ext cx="378340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1.0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3532622" y="2177296"/>
            <a:ext cx="632826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21.10.2025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819418" y="2177296"/>
            <a:ext cx="772572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Утверждено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451842" y="2463998"/>
            <a:ext cx="6863358" cy="3704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78763" y="2547699"/>
            <a:ext cx="5233035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План коммуникаций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2633959" y="2547699"/>
            <a:ext cx="378340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1.0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3532622" y="2547699"/>
            <a:ext cx="632826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20.10.2025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5819418" y="2547699"/>
            <a:ext cx="772572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Утвержден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451842" y="2834402"/>
            <a:ext cx="6863358" cy="3704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578763" y="2918103"/>
            <a:ext cx="1870523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Техническое задание по ГОСТ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2633959" y="2918103"/>
            <a:ext cx="378340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1.0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3532622" y="2918103"/>
            <a:ext cx="632826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18.12.2025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5819418" y="2918103"/>
            <a:ext cx="772572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Утверждено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51842" y="3204805"/>
            <a:ext cx="6863358" cy="3704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578763" y="3288506"/>
            <a:ext cx="1870523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Бюджет разработки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2633959" y="3288506"/>
            <a:ext cx="378340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1.0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3532622" y="3288506"/>
            <a:ext cx="632826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15.12.2025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5819418" y="3288506"/>
            <a:ext cx="772572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Утверждено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451842" y="3575209"/>
            <a:ext cx="6863358" cy="3704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578763" y="3658910"/>
            <a:ext cx="1870523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Исследование сценариев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2633959" y="3658910"/>
            <a:ext cx="378340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1.0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3532622" y="3658910"/>
            <a:ext cx="632826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18.12.2025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5819418" y="3658910"/>
            <a:ext cx="772572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Утверждено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451842" y="3945612"/>
            <a:ext cx="6863358" cy="3704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578763" y="4029313"/>
            <a:ext cx="1870523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Правила работы с Git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2633959" y="4029313"/>
            <a:ext cx="378340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1.0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3532622" y="4029313"/>
            <a:ext cx="632826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20.11.2025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11563945" y="4029313"/>
            <a:ext cx="2487692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451842" y="4316016"/>
            <a:ext cx="6863358" cy="3704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578763" y="4399717"/>
            <a:ext cx="1870523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Полный отчет по проекту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2633959" y="4399717"/>
            <a:ext cx="378340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2.0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3532622" y="4399717"/>
            <a:ext cx="632826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04.12.2025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11563945" y="4399717"/>
            <a:ext cx="2487692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091" y="604467"/>
            <a:ext cx="3535154" cy="2198765"/>
          </a:xfrm>
          <a:prstGeom prst="rect">
            <a:avLst/>
          </a:prstGeom>
        </p:spPr>
      </p:pic>
      <p:pic>
        <p:nvPicPr>
          <p:cNvPr id="5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22" y="5625702"/>
            <a:ext cx="13741956" cy="1594009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B52DBE2-0F34-1012-8CD3-797CA87B5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873" y="609852"/>
            <a:ext cx="3365938" cy="4078693"/>
          </a:xfrm>
          <a:prstGeom prst="rect">
            <a:avLst/>
          </a:prstGeom>
        </p:spPr>
      </p:pic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5B531C2D-246E-44CD-AE57-D295BDE2FFF3}"/>
              </a:ext>
            </a:extLst>
          </p:cNvPr>
          <p:cNvSpPr/>
          <p:nvPr/>
        </p:nvSpPr>
        <p:spPr>
          <a:xfrm>
            <a:off x="12505038" y="7624119"/>
            <a:ext cx="2125362" cy="605481"/>
          </a:xfrm>
          <a:prstGeom prst="rect">
            <a:avLst/>
          </a:prstGeom>
          <a:solidFill>
            <a:srgbClr val="FFF8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057" y="1005721"/>
            <a:ext cx="7776686" cy="1220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2C3F42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АНАЛИЗ ГРУППОВОЙ ДИНАМИКИ КОМАНДЫ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65438" y="2812613"/>
            <a:ext cx="195263" cy="1144786"/>
          </a:xfrm>
          <a:prstGeom prst="roundRect">
            <a:avLst>
              <a:gd name="adj" fmla="val 4202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70057" y="2684383"/>
            <a:ext cx="586026" cy="586026"/>
          </a:xfrm>
          <a:prstGeom prst="roundRect">
            <a:avLst>
              <a:gd name="adj" fmla="val 7801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6504" y="2830830"/>
            <a:ext cx="293013" cy="2930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51345" y="2714863"/>
            <a:ext cx="267104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Этап 1: Формирование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951345" y="3137178"/>
            <a:ext cx="6995398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Тест Белбина, анализ результатов, распределение ролей. Первоначальные трудности: пересечение/отсутствие некоторых ролей.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6658451" y="4445794"/>
            <a:ext cx="195263" cy="1144786"/>
          </a:xfrm>
          <a:prstGeom prst="roundRect">
            <a:avLst>
              <a:gd name="adj" fmla="val 4202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463070" y="4317563"/>
            <a:ext cx="586026" cy="586026"/>
          </a:xfrm>
          <a:prstGeom prst="roundRect">
            <a:avLst>
              <a:gd name="adj" fmla="val 7801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9517" y="4464010"/>
            <a:ext cx="293013" cy="29301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244358" y="4348043"/>
            <a:ext cx="244304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Этап 2: Становление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244358" y="4770358"/>
            <a:ext cx="6702385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Выработка процессов работы (Git, встречи). Установление коммуникации с заказчиком и формирование плана коммуникаций.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6951464" y="6078974"/>
            <a:ext cx="195263" cy="1144786"/>
          </a:xfrm>
          <a:prstGeom prst="roundRect">
            <a:avLst>
              <a:gd name="adj" fmla="val 4202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756082" y="5950744"/>
            <a:ext cx="586026" cy="586026"/>
          </a:xfrm>
          <a:prstGeom prst="roundRect">
            <a:avLst>
              <a:gd name="adj" fmla="val 7801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02529" y="6097191"/>
            <a:ext cx="293013" cy="29301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37371" y="5981224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Этап 3: Зрелость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7537371" y="6403538"/>
            <a:ext cx="6409373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Эффективное распределение задач по компетенциям. Налаженные процессы code review и регулярные статус-встречи.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2EAD2B0-31D7-38A5-A0CF-D0E46BCC7375}"/>
              </a:ext>
            </a:extLst>
          </p:cNvPr>
          <p:cNvSpPr/>
          <p:nvPr/>
        </p:nvSpPr>
        <p:spPr>
          <a:xfrm>
            <a:off x="12505038" y="7624119"/>
            <a:ext cx="2125362" cy="605481"/>
          </a:xfrm>
          <a:prstGeom prst="rect">
            <a:avLst/>
          </a:prstGeom>
          <a:solidFill>
            <a:srgbClr val="FFF8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144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ГРУППОВОЕ МЫШЛЕНИЕ И ЭФФЕКТ СИНЕРГИИ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045976"/>
            <a:ext cx="433482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F42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Групповое мышление: </a:t>
            </a:r>
            <a:r>
              <a:rPr lang="en-US" sz="2650" dirty="0">
                <a:solidFill>
                  <a:srgbClr val="D2600F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ДА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69808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Единое понимание целей проекта (ценностное предложение, границы MVP).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5031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Согласованные процессы работы (единый подход к Git, стандартизация документов).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3082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Коллективное принятие решений и единый стиль коммуникации.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3045976"/>
            <a:ext cx="357116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F42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Эффект синергии: </a:t>
            </a:r>
            <a:r>
              <a:rPr lang="en-US" sz="2650" dirty="0">
                <a:solidFill>
                  <a:srgbClr val="D2600F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ДА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369808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Комплементарность компетенций (Архитектор/Разработчик, Дизайнер/Продакт).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45031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Взаимное обучение и Code review.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494538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Коллективная ответственность и готовность помочь.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99521" y="587525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Результаты синергии: Качественная документация, детальный план проекта, ТЗ по ГОСТ, эффективная коммуникация.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F05755A-8765-72F3-1696-7168090F0EC3}"/>
              </a:ext>
            </a:extLst>
          </p:cNvPr>
          <p:cNvSpPr/>
          <p:nvPr/>
        </p:nvSpPr>
        <p:spPr>
          <a:xfrm>
            <a:off x="12505038" y="7624119"/>
            <a:ext cx="2125362" cy="605481"/>
          </a:xfrm>
          <a:prstGeom prst="rect">
            <a:avLst/>
          </a:prstGeom>
          <a:solidFill>
            <a:srgbClr val="FFF8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640" y="746879"/>
            <a:ext cx="9323784" cy="657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2C3F42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АНАЛИЗ НЕУДАЧ И ПУТИ РЕШЕНИЯ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6640" y="2140982"/>
            <a:ext cx="4245412" cy="3234690"/>
          </a:xfrm>
          <a:prstGeom prst="roundRect">
            <a:avLst>
              <a:gd name="adj" fmla="val 3392"/>
            </a:avLst>
          </a:prstGeom>
          <a:solidFill>
            <a:srgbClr val="FFF8F0"/>
          </a:solidFill>
          <a:ln/>
        </p:spPr>
      </p:sp>
      <p:sp>
        <p:nvSpPr>
          <p:cNvPr id="4" name="Shape 2"/>
          <p:cNvSpPr/>
          <p:nvPr/>
        </p:nvSpPr>
        <p:spPr>
          <a:xfrm>
            <a:off x="736640" y="2118122"/>
            <a:ext cx="4245412" cy="91440"/>
          </a:xfrm>
          <a:prstGeom prst="roundRect">
            <a:avLst>
              <a:gd name="adj" fmla="val 96672"/>
            </a:avLst>
          </a:prstGeom>
          <a:solidFill>
            <a:srgbClr val="D2600F"/>
          </a:solidFill>
          <a:ln/>
        </p:spPr>
      </p:sp>
      <p:sp>
        <p:nvSpPr>
          <p:cNvPr id="5" name="Shape 3"/>
          <p:cNvSpPr/>
          <p:nvPr/>
        </p:nvSpPr>
        <p:spPr>
          <a:xfrm>
            <a:off x="2543592" y="1825347"/>
            <a:ext cx="631388" cy="631388"/>
          </a:xfrm>
          <a:prstGeom prst="roundRect">
            <a:avLst>
              <a:gd name="adj" fmla="val 144824"/>
            </a:avLst>
          </a:prstGeom>
          <a:solidFill>
            <a:srgbClr val="D2600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3020" y="2014776"/>
            <a:ext cx="252532" cy="25253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9883" y="2667119"/>
            <a:ext cx="2630805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Пересечение ролей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69883" y="3122176"/>
            <a:ext cx="3778925" cy="2020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Проблема: Пересекались поддерживающие роли, отсутствовал "педант". Решение: Использовать сильные стороны участников, привлекать экспертов при необходимости.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192435" y="2140982"/>
            <a:ext cx="4245412" cy="3234690"/>
          </a:xfrm>
          <a:prstGeom prst="roundRect">
            <a:avLst>
              <a:gd name="adj" fmla="val 3392"/>
            </a:avLst>
          </a:prstGeom>
          <a:solidFill>
            <a:srgbClr val="FFF8F0"/>
          </a:solidFill>
          <a:ln/>
        </p:spPr>
      </p:sp>
      <p:sp>
        <p:nvSpPr>
          <p:cNvPr id="10" name="Shape 7"/>
          <p:cNvSpPr/>
          <p:nvPr/>
        </p:nvSpPr>
        <p:spPr>
          <a:xfrm>
            <a:off x="5192435" y="2118122"/>
            <a:ext cx="4245412" cy="91440"/>
          </a:xfrm>
          <a:prstGeom prst="roundRect">
            <a:avLst>
              <a:gd name="adj" fmla="val 96672"/>
            </a:avLst>
          </a:prstGeom>
          <a:solidFill>
            <a:srgbClr val="D2600F"/>
          </a:solidFill>
          <a:ln/>
        </p:spPr>
      </p:sp>
      <p:sp>
        <p:nvSpPr>
          <p:cNvPr id="11" name="Shape 8"/>
          <p:cNvSpPr/>
          <p:nvPr/>
        </p:nvSpPr>
        <p:spPr>
          <a:xfrm>
            <a:off x="6999387" y="1825347"/>
            <a:ext cx="631388" cy="631388"/>
          </a:xfrm>
          <a:prstGeom prst="roundRect">
            <a:avLst>
              <a:gd name="adj" fmla="val 144824"/>
            </a:avLst>
          </a:prstGeom>
          <a:solidFill>
            <a:srgbClr val="D2600F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8815" y="2014776"/>
            <a:ext cx="252532" cy="25253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25678" y="2667119"/>
            <a:ext cx="2988350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Поверхностная оценка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5425678" y="3122176"/>
            <a:ext cx="3778925" cy="2020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Проблема: Оценка по трем точкам не была разбита по этапам. Решение: Детализировать этапы, проводить независимую оценку, использовать несколько методов (сравнение).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9648230" y="2140982"/>
            <a:ext cx="4245412" cy="3234690"/>
          </a:xfrm>
          <a:prstGeom prst="roundRect">
            <a:avLst>
              <a:gd name="adj" fmla="val 3392"/>
            </a:avLst>
          </a:prstGeom>
          <a:solidFill>
            <a:srgbClr val="FFF8F0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8230" y="2118122"/>
            <a:ext cx="4245412" cy="91440"/>
          </a:xfrm>
          <a:prstGeom prst="roundRect">
            <a:avLst>
              <a:gd name="adj" fmla="val 96672"/>
            </a:avLst>
          </a:prstGeom>
          <a:solidFill>
            <a:srgbClr val="D2600F"/>
          </a:solidFill>
          <a:ln/>
        </p:spPr>
      </p:sp>
      <p:sp>
        <p:nvSpPr>
          <p:cNvPr id="17" name="Shape 13"/>
          <p:cNvSpPr/>
          <p:nvPr/>
        </p:nvSpPr>
        <p:spPr>
          <a:xfrm>
            <a:off x="11455182" y="1825347"/>
            <a:ext cx="631388" cy="631388"/>
          </a:xfrm>
          <a:prstGeom prst="roundRect">
            <a:avLst>
              <a:gd name="adj" fmla="val 144824"/>
            </a:avLst>
          </a:prstGeom>
          <a:solidFill>
            <a:srgbClr val="D2600F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4610" y="2014776"/>
            <a:ext cx="252532" cy="25253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81473" y="2667119"/>
            <a:ext cx="3778925" cy="657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Недостаточное обоснование бюджета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9881473" y="3451027"/>
            <a:ext cx="3778925" cy="1683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Проблема: ФОТ не учитывал риски увеличения сроков. Решение: Закладывать резервный фонд, учитывать риски при расчете ФОТ, регулярно пересматривать бюджет.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1052274" y="5928003"/>
            <a:ext cx="281737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3F42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Общие пути решения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7"/>
          <p:cNvSpPr/>
          <p:nvPr/>
        </p:nvSpPr>
        <p:spPr>
          <a:xfrm>
            <a:off x="1052274" y="6572488"/>
            <a:ext cx="12841486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Внедрение чек-листов, регулярные внутренние ревью, документирование всех решений и многоуровневая проверка документов для повышения качества.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18"/>
          <p:cNvSpPr/>
          <p:nvPr/>
        </p:nvSpPr>
        <p:spPr>
          <a:xfrm>
            <a:off x="736640" y="5612368"/>
            <a:ext cx="22860" cy="1870234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5555463-52AF-ED45-9B41-C9DD7F50867C}"/>
              </a:ext>
            </a:extLst>
          </p:cNvPr>
          <p:cNvSpPr/>
          <p:nvPr/>
        </p:nvSpPr>
        <p:spPr>
          <a:xfrm>
            <a:off x="12505038" y="7624119"/>
            <a:ext cx="2125362" cy="605481"/>
          </a:xfrm>
          <a:prstGeom prst="rect">
            <a:avLst/>
          </a:prstGeom>
          <a:solidFill>
            <a:srgbClr val="FFF8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536" y="525304"/>
            <a:ext cx="8119348" cy="596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C3F42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АРХИТЕКТУРА ПРОЕКТА BOOKHUB</a:t>
            </a:r>
            <a:endParaRPr lang="en-US" sz="3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36" y="1623536"/>
            <a:ext cx="6413659" cy="29351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6541" y="1995546"/>
            <a:ext cx="1418742" cy="177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Внешние API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66541" y="2223333"/>
            <a:ext cx="1563769" cy="283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Project Gutenberg, Google Books, LitRes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9177" y="2960291"/>
            <a:ext cx="1418742" cy="177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Бэкенд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20260" y="3188078"/>
            <a:ext cx="1437659" cy="283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Node.js, Express, MongoDB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366541" y="3529364"/>
            <a:ext cx="1418742" cy="177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Фронтенд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366541" y="3757151"/>
            <a:ext cx="1563769" cy="141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React (Web), Kotlin (Android)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825" y="1623536"/>
            <a:ext cx="6413659" cy="318575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68536" y="5430083"/>
            <a:ext cx="362235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F42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Высокоуровневая архитектура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68536" y="5919549"/>
            <a:ext cx="641365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Клиентские приложения: Web (React), Android (Kotlin)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68536" y="6292096"/>
            <a:ext cx="641365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Backend: Node.js + Express + MongoDB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68536" y="6664643"/>
            <a:ext cx="641365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Внешние API: Project Gutenberg, Google Books API, LitRes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668536" y="7037189"/>
            <a:ext cx="641365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Инфраструктура: Vercel, Cloud Functions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7555825" y="5430083"/>
            <a:ext cx="251495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F42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Обоснование выбора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7555825" y="5919549"/>
            <a:ext cx="6413659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React и Node.js выбраны за популярность, компонентный подход и единый язык для быстрой разработки. MongoDB — за гибкую схему данных, идеальную для аннотаций и коллекций.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668536" y="7624643"/>
            <a:ext cx="1329332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BD9FB3A-2639-1B76-1C16-EDE937001B05}"/>
              </a:ext>
            </a:extLst>
          </p:cNvPr>
          <p:cNvSpPr/>
          <p:nvPr/>
        </p:nvSpPr>
        <p:spPr>
          <a:xfrm>
            <a:off x="12505038" y="7624119"/>
            <a:ext cx="2125362" cy="605481"/>
          </a:xfrm>
          <a:prstGeom prst="rect">
            <a:avLst/>
          </a:prstGeom>
          <a:solidFill>
            <a:srgbClr val="FFF8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055" y="637937"/>
            <a:ext cx="4486632" cy="560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2C3F42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ЗАКЛЮЧЕНИЕ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8055" y="1467922"/>
            <a:ext cx="13374291" cy="2243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800"/>
              </a:lnSpc>
              <a:buNone/>
            </a:pPr>
            <a:r>
              <a:rPr lang="en-US" sz="7050" dirty="0">
                <a:solidFill>
                  <a:srgbClr val="2C3F42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Проект BookHub успешно завершен</a:t>
            </a:r>
            <a:endParaRPr lang="en-US" sz="7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28055" y="3980498"/>
            <a:ext cx="6597372" cy="538401"/>
          </a:xfrm>
          <a:prstGeom prst="roundRect">
            <a:avLst>
              <a:gd name="adj" fmla="val 48000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2141" y="4115038"/>
            <a:ext cx="269200" cy="2692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07482" y="4698325"/>
            <a:ext cx="2453402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Команда и мышление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07482" y="5086350"/>
            <a:ext cx="6238518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Сформирована команда "4 энергоблок" и выработано групповое мышление.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04854" y="3980498"/>
            <a:ext cx="6597491" cy="538401"/>
          </a:xfrm>
          <a:prstGeom prst="roundRect">
            <a:avLst>
              <a:gd name="adj" fmla="val 48000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68940" y="4115038"/>
            <a:ext cx="269200" cy="2692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84281" y="4698325"/>
            <a:ext cx="2243257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Синергия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584281" y="5086350"/>
            <a:ext cx="6238637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Получен эффект синергии от совместной работы и обмена компетенциями.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28055" y="6019324"/>
            <a:ext cx="6597372" cy="538401"/>
          </a:xfrm>
          <a:prstGeom prst="roundRect">
            <a:avLst>
              <a:gd name="adj" fmla="val 48000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2141" y="6153864"/>
            <a:ext cx="269200" cy="2692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7482" y="6737152"/>
            <a:ext cx="2243257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Документация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807482" y="7125176"/>
            <a:ext cx="623851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Разработаны все необходимые документы, включая ТЗ по ГОСТ.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7404854" y="6019324"/>
            <a:ext cx="6597491" cy="538401"/>
          </a:xfrm>
          <a:prstGeom prst="roundRect">
            <a:avLst>
              <a:gd name="adj" fmla="val 48000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68940" y="6153864"/>
            <a:ext cx="269200" cy="2692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84281" y="6737152"/>
            <a:ext cx="2243257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Arial" panose="020B0604020202020204" pitchFamily="34" charset="0"/>
                <a:ea typeface="Bitter Medium" pitchFamily="34" charset="-122"/>
                <a:cs typeface="Arial" panose="020B0604020202020204" pitchFamily="34" charset="0"/>
              </a:rPr>
              <a:t>Планирование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584281" y="7125176"/>
            <a:ext cx="623863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Подготовлен детальный план разработки, бюджета и архитектуры.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3B91DB7-5D47-358C-948B-CD5A313EDFD7}"/>
              </a:ext>
            </a:extLst>
          </p:cNvPr>
          <p:cNvSpPr/>
          <p:nvPr/>
        </p:nvSpPr>
        <p:spPr>
          <a:xfrm>
            <a:off x="12505038" y="7624119"/>
            <a:ext cx="2125362" cy="605481"/>
          </a:xfrm>
          <a:prstGeom prst="rect">
            <a:avLst/>
          </a:prstGeom>
          <a:solidFill>
            <a:srgbClr val="FFF8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774</Words>
  <Application>Microsoft Macintosh PowerPoint</Application>
  <PresentationFormat>Произвольный</PresentationFormat>
  <Paragraphs>123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1" baseType="lpstr"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Никита Смирнов</cp:lastModifiedBy>
  <cp:revision>2</cp:revision>
  <dcterms:created xsi:type="dcterms:W3CDTF">2025-12-24T04:04:47Z</dcterms:created>
  <dcterms:modified xsi:type="dcterms:W3CDTF">2025-12-24T04:18:56Z</dcterms:modified>
</cp:coreProperties>
</file>